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DM Sans" pitchFamily="2" charset="0"/>
      <p:regular r:id="rId13"/>
      <p:bold r:id="rId14"/>
    </p:embeddedFont>
    <p:embeddedFont>
      <p:font typeface="DM Sans Bold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783" y="2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34553" y="2464336"/>
            <a:ext cx="4520044" cy="4277092"/>
          </a:xfrm>
          <a:custGeom>
            <a:avLst/>
            <a:gdLst/>
            <a:ahLst/>
            <a:cxnLst/>
            <a:rect l="l" t="t" r="r" b="b"/>
            <a:pathLst>
              <a:path w="4520044" h="4277092">
                <a:moveTo>
                  <a:pt x="0" y="0"/>
                </a:moveTo>
                <a:lnTo>
                  <a:pt x="4520045" y="0"/>
                </a:lnTo>
                <a:lnTo>
                  <a:pt x="4520045" y="4277092"/>
                </a:lnTo>
                <a:lnTo>
                  <a:pt x="0" y="42770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29511" y="878271"/>
            <a:ext cx="11265065" cy="261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00"/>
              </a:lnSpc>
            </a:pPr>
            <a:r>
              <a:rPr lang="en-US" sz="8500" dirty="0">
                <a:solidFill>
                  <a:srgbClr val="292929"/>
                </a:solidFill>
                <a:latin typeface="DM Sans Bold"/>
              </a:rPr>
              <a:t>AI-Based Intelligent Chatbot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29511" y="5927116"/>
            <a:ext cx="7009960" cy="1152778"/>
            <a:chOff x="0" y="-47625"/>
            <a:chExt cx="9346614" cy="1537037"/>
          </a:xfrm>
        </p:grpSpPr>
        <p:sp>
          <p:nvSpPr>
            <p:cNvPr id="5" name="TextBox 5"/>
            <p:cNvSpPr txBox="1"/>
            <p:nvPr/>
          </p:nvSpPr>
          <p:spPr>
            <a:xfrm>
              <a:off x="0" y="-47625"/>
              <a:ext cx="9346614" cy="6142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54"/>
                </a:lnSpc>
              </a:pPr>
              <a:r>
                <a:rPr lang="en-US" sz="2824">
                  <a:solidFill>
                    <a:srgbClr val="292929"/>
                  </a:solidFill>
                  <a:latin typeface="DM Sans Bold"/>
                </a:rPr>
                <a:t>By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852571"/>
              <a:ext cx="9346614" cy="6368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8"/>
                </a:lnSpc>
              </a:pPr>
              <a:r>
                <a:rPr lang="en-US" sz="2798" dirty="0">
                  <a:solidFill>
                    <a:srgbClr val="292929"/>
                  </a:solidFill>
                  <a:latin typeface="DM Sans"/>
                </a:rPr>
                <a:t>Datha Sai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1918458" y="4224556"/>
            <a:ext cx="5340842" cy="5033744"/>
          </a:xfrm>
          <a:custGeom>
            <a:avLst/>
            <a:gdLst/>
            <a:ahLst/>
            <a:cxnLst/>
            <a:rect l="l" t="t" r="r" b="b"/>
            <a:pathLst>
              <a:path w="5340842" h="5033744">
                <a:moveTo>
                  <a:pt x="0" y="0"/>
                </a:moveTo>
                <a:lnTo>
                  <a:pt x="5340842" y="0"/>
                </a:lnTo>
                <a:lnTo>
                  <a:pt x="5340842" y="5033744"/>
                </a:lnTo>
                <a:lnTo>
                  <a:pt x="0" y="50337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57210" y="9222581"/>
            <a:ext cx="6104833" cy="962436"/>
            <a:chOff x="0" y="-47625"/>
            <a:chExt cx="8139777" cy="1283247"/>
          </a:xfrm>
        </p:grpSpPr>
        <p:sp>
          <p:nvSpPr>
            <p:cNvPr id="9" name="TextBox 9"/>
            <p:cNvSpPr txBox="1"/>
            <p:nvPr/>
          </p:nvSpPr>
          <p:spPr>
            <a:xfrm>
              <a:off x="0" y="-47625"/>
              <a:ext cx="8139777" cy="5411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44"/>
                </a:lnSpc>
              </a:pPr>
              <a:endParaR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44633"/>
              <a:ext cx="8139777" cy="490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46"/>
                </a:lnSpc>
              </a:pPr>
              <a:endParaRPr lang="en-US" sz="2176" dirty="0">
                <a:solidFill>
                  <a:srgbClr val="292929"/>
                </a:solidFill>
                <a:latin typeface="DM Sans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994575" y="9331363"/>
            <a:ext cx="6293425" cy="806708"/>
            <a:chOff x="-251456" y="-47625"/>
            <a:chExt cx="8391233" cy="107561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47625"/>
              <a:ext cx="8139777" cy="5411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44"/>
                </a:lnSpc>
              </a:pPr>
              <a:endParaRPr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251456" y="546061"/>
              <a:ext cx="8139777" cy="4819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046"/>
                </a:lnSpc>
              </a:pPr>
              <a:r>
                <a:rPr lang="en-US" sz="2176" dirty="0">
                  <a:solidFill>
                    <a:srgbClr val="292929"/>
                  </a:solidFill>
                  <a:latin typeface="DM Sans"/>
                </a:rPr>
                <a:t>14th February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80081" y="4152900"/>
            <a:ext cx="6714386" cy="198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>
                <a:solidFill>
                  <a:srgbClr val="292929"/>
                </a:solidFill>
                <a:latin typeface="DM Sans Bold"/>
              </a:rPr>
              <a:t>Conclusion &amp; Future Work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925115" y="1028700"/>
            <a:ext cx="6870942" cy="10853056"/>
            <a:chOff x="0" y="0"/>
            <a:chExt cx="9161256" cy="14470741"/>
          </a:xfrm>
        </p:grpSpPr>
        <p:sp>
          <p:nvSpPr>
            <p:cNvPr id="4" name="TextBox 4"/>
            <p:cNvSpPr txBox="1"/>
            <p:nvPr/>
          </p:nvSpPr>
          <p:spPr>
            <a:xfrm>
              <a:off x="0" y="-66675"/>
              <a:ext cx="9161256" cy="37047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1"/>
                </a:lnSpc>
              </a:pPr>
              <a:r>
                <a:rPr lang="en-US" sz="3201">
                  <a:solidFill>
                    <a:srgbClr val="292929"/>
                  </a:solidFill>
                  <a:latin typeface="DM Sans"/>
                </a:rPr>
                <a:t>Successfully achieved project objectives, creating a scalable, efficient, and user-friendly chatbot for admissions queries.</a:t>
              </a:r>
            </a:p>
            <a:p>
              <a:pPr>
                <a:lnSpc>
                  <a:spcPts val="4481"/>
                </a:lnSpc>
              </a:pPr>
              <a:endParaRPr lang="en-US" sz="3201">
                <a:solidFill>
                  <a:srgbClr val="292929"/>
                </a:solidFill>
                <a:latin typeface="DM Sans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4403735"/>
              <a:ext cx="9161256" cy="0"/>
            </a:xfrm>
            <a:prstGeom prst="line">
              <a:avLst/>
            </a:prstGeom>
            <a:ln w="12700" cap="rnd">
              <a:solidFill>
                <a:srgbClr val="29292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5102702"/>
              <a:ext cx="9161256" cy="4454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1"/>
                </a:lnSpc>
              </a:pPr>
              <a:r>
                <a:rPr lang="en-US" sz="3201">
                  <a:solidFill>
                    <a:srgbClr val="292929"/>
                  </a:solidFill>
                  <a:latin typeface="DM Sans"/>
                </a:rPr>
                <a:t>Identified opportunities for further development, such as expanding the knowledge base and integrating more advanced NLP features for deeper conversation context understanding.</a:t>
              </a:r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10322412"/>
              <a:ext cx="9161256" cy="0"/>
            </a:xfrm>
            <a:prstGeom prst="line">
              <a:avLst/>
            </a:prstGeom>
            <a:ln w="12700" cap="rnd">
              <a:solidFill>
                <a:srgbClr val="29292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>
              <a:off x="0" y="14464391"/>
              <a:ext cx="9161256" cy="0"/>
            </a:xfrm>
            <a:prstGeom prst="line">
              <a:avLst/>
            </a:prstGeom>
            <a:ln w="12700" cap="rnd">
              <a:solidFill>
                <a:srgbClr val="292929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9" name="Freeform 9"/>
          <p:cNvSpPr/>
          <p:nvPr/>
        </p:nvSpPr>
        <p:spPr>
          <a:xfrm>
            <a:off x="8067272" y="5930568"/>
            <a:ext cx="1076728" cy="1049320"/>
          </a:xfrm>
          <a:custGeom>
            <a:avLst/>
            <a:gdLst/>
            <a:ahLst/>
            <a:cxnLst/>
            <a:rect l="l" t="t" r="r" b="b"/>
            <a:pathLst>
              <a:path w="1076728" h="1049320">
                <a:moveTo>
                  <a:pt x="0" y="0"/>
                </a:moveTo>
                <a:lnTo>
                  <a:pt x="1076728" y="0"/>
                </a:lnTo>
                <a:lnTo>
                  <a:pt x="1076728" y="1049320"/>
                </a:lnTo>
                <a:lnTo>
                  <a:pt x="0" y="1049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067272" y="1512353"/>
            <a:ext cx="880847" cy="1173041"/>
          </a:xfrm>
          <a:custGeom>
            <a:avLst/>
            <a:gdLst/>
            <a:ahLst/>
            <a:cxnLst/>
            <a:rect l="l" t="t" r="r" b="b"/>
            <a:pathLst>
              <a:path w="880847" h="1173041">
                <a:moveTo>
                  <a:pt x="0" y="0"/>
                </a:moveTo>
                <a:lnTo>
                  <a:pt x="880847" y="0"/>
                </a:lnTo>
                <a:lnTo>
                  <a:pt x="880847" y="1173041"/>
                </a:lnTo>
                <a:lnTo>
                  <a:pt x="0" y="11730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4994615" cy="10287000"/>
          </a:xfrm>
          <a:custGeom>
            <a:avLst/>
            <a:gdLst/>
            <a:ahLst/>
            <a:cxnLst/>
            <a:rect l="l" t="t" r="r" b="b"/>
            <a:pathLst>
              <a:path w="4994615" h="10287000">
                <a:moveTo>
                  <a:pt x="0" y="0"/>
                </a:moveTo>
                <a:lnTo>
                  <a:pt x="4994615" y="0"/>
                </a:lnTo>
                <a:lnTo>
                  <a:pt x="499461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653" r="-1865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207098" y="1296345"/>
            <a:ext cx="3378047" cy="3196477"/>
          </a:xfrm>
          <a:custGeom>
            <a:avLst/>
            <a:gdLst/>
            <a:ahLst/>
            <a:cxnLst/>
            <a:rect l="l" t="t" r="r" b="b"/>
            <a:pathLst>
              <a:path w="3378047" h="3196477">
                <a:moveTo>
                  <a:pt x="0" y="0"/>
                </a:moveTo>
                <a:lnTo>
                  <a:pt x="3378047" y="0"/>
                </a:lnTo>
                <a:lnTo>
                  <a:pt x="3378047" y="3196477"/>
                </a:lnTo>
                <a:lnTo>
                  <a:pt x="0" y="31964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711465" y="4492822"/>
            <a:ext cx="9385316" cy="2455569"/>
            <a:chOff x="0" y="0"/>
            <a:chExt cx="12513755" cy="3274092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2513755" cy="183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FFFDF6"/>
                  </a:solidFill>
                  <a:latin typeface="DM Sans Bold"/>
                </a:rPr>
                <a:t>Thank You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597817"/>
              <a:ext cx="12513755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7084" y="3718121"/>
            <a:ext cx="5352019" cy="2378052"/>
            <a:chOff x="0" y="0"/>
            <a:chExt cx="7136025" cy="3170737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6935430" cy="1930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400"/>
                </a:lnSpc>
              </a:pPr>
              <a:r>
                <a:rPr lang="en-US" sz="9500">
                  <a:solidFill>
                    <a:srgbClr val="FFFDF6"/>
                  </a:solidFill>
                  <a:latin typeface="DM Sans Bold"/>
                </a:rPr>
                <a:t>Chatbot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00595" y="2446837"/>
              <a:ext cx="6935430" cy="72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3600" dirty="0">
                  <a:solidFill>
                    <a:srgbClr val="FFEAD2"/>
                  </a:solidFill>
                  <a:latin typeface="DM Sans Bold"/>
                </a:rPr>
                <a:t>What to Know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367641" y="1637305"/>
            <a:ext cx="7297073" cy="540544"/>
            <a:chOff x="0" y="41144"/>
            <a:chExt cx="9729430" cy="720725"/>
          </a:xfrm>
        </p:grpSpPr>
        <p:sp>
          <p:nvSpPr>
            <p:cNvPr id="6" name="TextBox 6"/>
            <p:cNvSpPr txBox="1"/>
            <p:nvPr/>
          </p:nvSpPr>
          <p:spPr>
            <a:xfrm>
              <a:off x="1397000" y="48683"/>
              <a:ext cx="8332430" cy="5856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800" dirty="0">
                  <a:solidFill>
                    <a:srgbClr val="FFFDF6"/>
                  </a:solidFill>
                  <a:latin typeface="DM Sans"/>
                </a:rPr>
                <a:t>Introduction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1144"/>
              <a:ext cx="890231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dirty="0">
                  <a:solidFill>
                    <a:srgbClr val="FFEAD2"/>
                  </a:solidFill>
                  <a:latin typeface="DM Sans Bold"/>
                </a:rPr>
                <a:t>01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349560" y="2450758"/>
            <a:ext cx="7297073" cy="540544"/>
            <a:chOff x="0" y="-9525"/>
            <a:chExt cx="9729430" cy="720725"/>
          </a:xfrm>
        </p:grpSpPr>
        <p:sp>
          <p:nvSpPr>
            <p:cNvPr id="9" name="TextBox 9"/>
            <p:cNvSpPr txBox="1"/>
            <p:nvPr/>
          </p:nvSpPr>
          <p:spPr>
            <a:xfrm>
              <a:off x="1397000" y="48683"/>
              <a:ext cx="8332430" cy="5856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800" dirty="0">
                  <a:solidFill>
                    <a:srgbClr val="FFFDF6"/>
                  </a:solidFill>
                  <a:latin typeface="DM Sans"/>
                </a:rPr>
                <a:t>Chatbot Features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890230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>
                  <a:solidFill>
                    <a:srgbClr val="FFEAD2"/>
                  </a:solidFill>
                  <a:latin typeface="DM Sans Bold"/>
                </a:rPr>
                <a:t>02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367641" y="3317651"/>
            <a:ext cx="7297073" cy="540544"/>
            <a:chOff x="0" y="-9525"/>
            <a:chExt cx="9729430" cy="720725"/>
          </a:xfrm>
        </p:grpSpPr>
        <p:sp>
          <p:nvSpPr>
            <p:cNvPr id="12" name="TextBox 12"/>
            <p:cNvSpPr txBox="1"/>
            <p:nvPr/>
          </p:nvSpPr>
          <p:spPr>
            <a:xfrm>
              <a:off x="1397000" y="48683"/>
              <a:ext cx="8332430" cy="5856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800" dirty="0">
                  <a:solidFill>
                    <a:srgbClr val="FFFDF6"/>
                  </a:solidFill>
                  <a:latin typeface="DM Sans"/>
                </a:rPr>
                <a:t>Technology Overview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890230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dirty="0">
                  <a:solidFill>
                    <a:srgbClr val="FFEAD2"/>
                  </a:solidFill>
                  <a:latin typeface="DM Sans Bold"/>
                </a:rPr>
                <a:t>03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313397" y="4201204"/>
            <a:ext cx="7297073" cy="540544"/>
            <a:chOff x="0" y="-9525"/>
            <a:chExt cx="9729430" cy="720725"/>
          </a:xfrm>
        </p:grpSpPr>
        <p:sp>
          <p:nvSpPr>
            <p:cNvPr id="15" name="TextBox 15"/>
            <p:cNvSpPr txBox="1"/>
            <p:nvPr/>
          </p:nvSpPr>
          <p:spPr>
            <a:xfrm>
              <a:off x="1397000" y="48683"/>
              <a:ext cx="8332430" cy="5856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800" dirty="0">
                  <a:solidFill>
                    <a:srgbClr val="FFFDF6"/>
                  </a:solidFill>
                  <a:latin typeface="DM Sans"/>
                </a:rPr>
                <a:t>System Architecture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890230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>
                  <a:solidFill>
                    <a:srgbClr val="FFEAD2"/>
                  </a:solidFill>
                  <a:latin typeface="DM Sans Bold"/>
                </a:rPr>
                <a:t>04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313397" y="5070520"/>
            <a:ext cx="7297073" cy="540544"/>
            <a:chOff x="0" y="-9525"/>
            <a:chExt cx="9729430" cy="720725"/>
          </a:xfrm>
        </p:grpSpPr>
        <p:sp>
          <p:nvSpPr>
            <p:cNvPr id="18" name="TextBox 18"/>
            <p:cNvSpPr txBox="1"/>
            <p:nvPr/>
          </p:nvSpPr>
          <p:spPr>
            <a:xfrm>
              <a:off x="1397000" y="48683"/>
              <a:ext cx="8332430" cy="5856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800" dirty="0">
                  <a:solidFill>
                    <a:srgbClr val="FFFDF6"/>
                  </a:solidFill>
                  <a:latin typeface="DM Sans"/>
                </a:rPr>
                <a:t>Chatbot Training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9525"/>
              <a:ext cx="890230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>
                  <a:solidFill>
                    <a:srgbClr val="FFEAD2"/>
                  </a:solidFill>
                  <a:latin typeface="DM Sans Bold"/>
                </a:rPr>
                <a:t>05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352143" y="5943773"/>
            <a:ext cx="7297073" cy="538609"/>
            <a:chOff x="0" y="-9525"/>
            <a:chExt cx="9729430" cy="718145"/>
          </a:xfrm>
        </p:grpSpPr>
        <p:sp>
          <p:nvSpPr>
            <p:cNvPr id="24" name="TextBox 24"/>
            <p:cNvSpPr txBox="1"/>
            <p:nvPr/>
          </p:nvSpPr>
          <p:spPr>
            <a:xfrm>
              <a:off x="1397000" y="48683"/>
              <a:ext cx="8332430" cy="5856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800" dirty="0">
                  <a:solidFill>
                    <a:srgbClr val="FFFDF6"/>
                  </a:solidFill>
                  <a:latin typeface="DM Sans"/>
                </a:rPr>
                <a:t>Demonstration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890231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dirty="0">
                  <a:solidFill>
                    <a:srgbClr val="FFEAD2"/>
                  </a:solidFill>
                  <a:latin typeface="DM Sans Bold"/>
                </a:rPr>
                <a:t>06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367641" y="6755424"/>
            <a:ext cx="7297073" cy="540544"/>
            <a:chOff x="0" y="-9525"/>
            <a:chExt cx="9729430" cy="720725"/>
          </a:xfrm>
        </p:grpSpPr>
        <p:sp>
          <p:nvSpPr>
            <p:cNvPr id="30" name="TextBox 30"/>
            <p:cNvSpPr txBox="1"/>
            <p:nvPr/>
          </p:nvSpPr>
          <p:spPr>
            <a:xfrm>
              <a:off x="1397000" y="48683"/>
              <a:ext cx="8332430" cy="5856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800" dirty="0">
                  <a:solidFill>
                    <a:srgbClr val="FFFDF6"/>
                  </a:solidFill>
                  <a:latin typeface="DM Sans"/>
                </a:rPr>
                <a:t>Conclusion &amp; Future Work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9525"/>
              <a:ext cx="890230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dirty="0">
                  <a:solidFill>
                    <a:srgbClr val="FFEAD2"/>
                  </a:solidFill>
                  <a:latin typeface="DM Sans Bold"/>
                </a:rPr>
                <a:t>07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1519" y="3020377"/>
            <a:ext cx="6936484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00"/>
              </a:lnSpc>
            </a:pPr>
            <a:r>
              <a:rPr lang="en-US" sz="8500" dirty="0">
                <a:solidFill>
                  <a:srgbClr val="292929"/>
                </a:solidFill>
                <a:latin typeface="DM Sans Bold"/>
              </a:rPr>
              <a:t>Introduction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696200" y="4440264"/>
            <a:ext cx="9280739" cy="4689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5" lvl="1" indent="-356233" algn="just">
              <a:lnSpc>
                <a:spcPts val="4619"/>
              </a:lnSpc>
              <a:buFont typeface="Arial"/>
              <a:buChar char="•"/>
            </a:pPr>
            <a:r>
              <a:rPr lang="en-US" sz="2800" dirty="0">
                <a:solidFill>
                  <a:srgbClr val="292929"/>
                </a:solidFill>
                <a:latin typeface="DM Sans"/>
              </a:rPr>
              <a:t>Identified a high volume of repetitive and routine queries to admission offices, leading to inefficiencies and delays.</a:t>
            </a:r>
          </a:p>
          <a:p>
            <a:pPr marL="712465" lvl="1" indent="-356233" algn="just">
              <a:lnSpc>
                <a:spcPts val="4619"/>
              </a:lnSpc>
              <a:buFont typeface="Arial"/>
              <a:buChar char="•"/>
            </a:pPr>
            <a:r>
              <a:rPr lang="en-US" sz="2800" dirty="0">
                <a:solidFill>
                  <a:srgbClr val="292929"/>
                </a:solidFill>
                <a:latin typeface="DM Sans"/>
              </a:rPr>
              <a:t>Developed an AI-based chatbot to provide instant, accurate, and personalized responses to admission inquiries, enhancing user experience and operational efficiency.</a:t>
            </a:r>
          </a:p>
          <a:p>
            <a:pPr algn="just">
              <a:lnSpc>
                <a:spcPts val="4619"/>
              </a:lnSpc>
            </a:pPr>
            <a:endParaRPr lang="en-US" sz="2800" dirty="0">
              <a:solidFill>
                <a:srgbClr val="292929"/>
              </a:solidFill>
              <a:latin typeface="DM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865627" y="1866900"/>
            <a:ext cx="9111312" cy="2306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20"/>
              </a:lnSpc>
              <a:spcBef>
                <a:spcPct val="0"/>
              </a:spcBef>
            </a:pPr>
            <a:r>
              <a:rPr lang="en-US" sz="2800" dirty="0">
                <a:solidFill>
                  <a:srgbClr val="292929"/>
                </a:solidFill>
                <a:latin typeface="DM Sans Bold"/>
              </a:rPr>
              <a:t>Objective</a:t>
            </a:r>
            <a:r>
              <a:rPr lang="en-US" sz="2800" dirty="0">
                <a:solidFill>
                  <a:srgbClr val="292929"/>
                </a:solidFill>
                <a:latin typeface="DM Sans"/>
              </a:rPr>
              <a:t>: To automate the resolution of common admissions queries, freeing up human resources for more complex tasks and improving prospective students' engagement.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EE0A79-A3FD-A35A-5214-7D2F88DB5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18" y="4610100"/>
            <a:ext cx="6571282" cy="380951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6400" y="5040241"/>
            <a:ext cx="5125373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00"/>
              </a:lnSpc>
            </a:pPr>
            <a:r>
              <a:rPr lang="en-US" sz="8500" dirty="0">
                <a:solidFill>
                  <a:srgbClr val="292929"/>
                </a:solidFill>
                <a:latin typeface="DM Sans Bold"/>
              </a:rPr>
              <a:t>Features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610600" y="1552174"/>
            <a:ext cx="8115300" cy="2026602"/>
            <a:chOff x="246459" y="-57150"/>
            <a:chExt cx="10820400" cy="2702137"/>
          </a:xfrm>
        </p:grpSpPr>
        <p:sp>
          <p:nvSpPr>
            <p:cNvPr id="4" name="TextBox 4"/>
            <p:cNvSpPr txBox="1"/>
            <p:nvPr/>
          </p:nvSpPr>
          <p:spPr>
            <a:xfrm>
              <a:off x="2681012" y="-57150"/>
              <a:ext cx="8385847" cy="2702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59"/>
                </a:lnSpc>
              </a:pPr>
              <a:r>
                <a:rPr lang="en-US" sz="2899" dirty="0">
                  <a:solidFill>
                    <a:srgbClr val="292929"/>
                  </a:solidFill>
                  <a:latin typeface="DM Sans"/>
                </a:rPr>
                <a:t>Automated responses to FAQs on admissions procedures, deadlines, and requirements.</a:t>
              </a:r>
            </a:p>
            <a:p>
              <a:pPr algn="just">
                <a:lnSpc>
                  <a:spcPts val="4059"/>
                </a:lnSpc>
              </a:pPr>
              <a:endParaRPr lang="en-US" sz="2899" dirty="0">
                <a:solidFill>
                  <a:srgbClr val="292929"/>
                </a:solidFill>
                <a:latin typeface="DM San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46459" y="3385"/>
              <a:ext cx="174160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 dirty="0">
                  <a:solidFill>
                    <a:srgbClr val="292929"/>
                  </a:solidFill>
                  <a:latin typeface="DM Sans Bold"/>
                </a:rPr>
                <a:t>01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583946" y="3894456"/>
            <a:ext cx="7708706" cy="2026602"/>
            <a:chOff x="246459" y="-57150"/>
            <a:chExt cx="10278275" cy="2702137"/>
          </a:xfrm>
        </p:grpSpPr>
        <p:sp>
          <p:nvSpPr>
            <p:cNvPr id="7" name="TextBox 7"/>
            <p:cNvSpPr txBox="1"/>
            <p:nvPr/>
          </p:nvSpPr>
          <p:spPr>
            <a:xfrm>
              <a:off x="2549679" y="-57150"/>
              <a:ext cx="7975055" cy="2702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59"/>
                </a:lnSpc>
              </a:pPr>
              <a:r>
                <a:rPr lang="en-US" sz="2899" dirty="0">
                  <a:solidFill>
                    <a:srgbClr val="292929"/>
                  </a:solidFill>
                  <a:latin typeface="DM Sans"/>
                </a:rPr>
                <a:t>Personalized interaction by understanding user-specific queries and providing relevant information.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46459" y="-9525"/>
              <a:ext cx="1656287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 dirty="0">
                  <a:solidFill>
                    <a:srgbClr val="292929"/>
                  </a:solidFill>
                  <a:latin typeface="DM Sans Bold"/>
                </a:rPr>
                <a:t>02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610600" y="6708225"/>
            <a:ext cx="8115300" cy="2540952"/>
            <a:chOff x="246459" y="-57150"/>
            <a:chExt cx="10820400" cy="3387937"/>
          </a:xfrm>
        </p:grpSpPr>
        <p:sp>
          <p:nvSpPr>
            <p:cNvPr id="10" name="TextBox 10"/>
            <p:cNvSpPr txBox="1"/>
            <p:nvPr/>
          </p:nvSpPr>
          <p:spPr>
            <a:xfrm>
              <a:off x="2681012" y="-57150"/>
              <a:ext cx="8385847" cy="3387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59"/>
                </a:lnSpc>
              </a:pPr>
              <a:r>
                <a:rPr lang="en-US" sz="2899" dirty="0">
                  <a:solidFill>
                    <a:srgbClr val="292929"/>
                  </a:solidFill>
                  <a:latin typeface="DM Sans"/>
                </a:rPr>
                <a:t>Capability to guide users to appropriate resources, improving navigation and information discovery on the institute's website.</a:t>
              </a:r>
            </a:p>
            <a:p>
              <a:pPr algn="just">
                <a:lnSpc>
                  <a:spcPts val="4059"/>
                </a:lnSpc>
              </a:pPr>
              <a:endParaRPr lang="en-US" sz="2899" dirty="0">
                <a:solidFill>
                  <a:srgbClr val="292929"/>
                </a:solidFill>
                <a:latin typeface="DM Sans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46459" y="-57149"/>
              <a:ext cx="174160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 dirty="0">
                  <a:solidFill>
                    <a:srgbClr val="292929"/>
                  </a:solidFill>
                  <a:latin typeface="DM Sans Bold"/>
                </a:rPr>
                <a:t>03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7F99EDF4-C8BB-7657-C3FC-C3218EFF3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217" y="1181100"/>
            <a:ext cx="4206924" cy="42069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39947" y="1028700"/>
            <a:ext cx="7610868" cy="228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292929"/>
                </a:solidFill>
                <a:latin typeface="DM Sans Bold"/>
              </a:rPr>
              <a:t>Technology Overview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4149156"/>
            <a:ext cx="9760054" cy="4853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800" dirty="0">
                <a:solidFill>
                  <a:srgbClr val="292929"/>
                </a:solidFill>
                <a:latin typeface="DM Sans"/>
              </a:rPr>
              <a:t>Employed NLP techniques through the SBERT model for semantic understanding of user queries.</a:t>
            </a:r>
          </a:p>
          <a:p>
            <a:pPr marL="291464" lvl="1">
              <a:lnSpc>
                <a:spcPts val="3779"/>
              </a:lnSpc>
            </a:pPr>
            <a:endParaRPr lang="en-US" sz="2800" dirty="0">
              <a:solidFill>
                <a:srgbClr val="292929"/>
              </a:solidFill>
              <a:latin typeface="DM Sans"/>
            </a:endParaRPr>
          </a:p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800" dirty="0">
                <a:solidFill>
                  <a:srgbClr val="292929"/>
                </a:solidFill>
                <a:latin typeface="DM Sans"/>
              </a:rPr>
              <a:t>Utilized Python for backend development and </a:t>
            </a:r>
            <a:r>
              <a:rPr lang="en-US" sz="2800" dirty="0" err="1">
                <a:solidFill>
                  <a:srgbClr val="292929"/>
                </a:solidFill>
                <a:latin typeface="DM Sans"/>
              </a:rPr>
              <a:t>Streamlit</a:t>
            </a:r>
            <a:r>
              <a:rPr lang="en-US" sz="2800" dirty="0">
                <a:solidFill>
                  <a:srgbClr val="292929"/>
                </a:solidFill>
                <a:latin typeface="DM Sans"/>
              </a:rPr>
              <a:t> for creating an intuitive user interface.</a:t>
            </a:r>
          </a:p>
          <a:p>
            <a:pPr marL="291464" lvl="1">
              <a:lnSpc>
                <a:spcPts val="3779"/>
              </a:lnSpc>
            </a:pPr>
            <a:endParaRPr lang="en-US" sz="2800" dirty="0">
              <a:solidFill>
                <a:srgbClr val="292929"/>
              </a:solidFill>
              <a:latin typeface="DM Sans"/>
            </a:endParaRPr>
          </a:p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800" dirty="0">
                <a:solidFill>
                  <a:srgbClr val="292929"/>
                </a:solidFill>
                <a:latin typeface="DM Sans"/>
              </a:rPr>
              <a:t>Compiled a comprehensive dataset from the institute's admissions content to train the chatbot, ensuring a wide range of query handling.</a:t>
            </a:r>
          </a:p>
          <a:p>
            <a:pPr>
              <a:lnSpc>
                <a:spcPts val="3779"/>
              </a:lnSpc>
            </a:pPr>
            <a:endParaRPr lang="en-US" sz="2800" dirty="0">
              <a:solidFill>
                <a:srgbClr val="292929"/>
              </a:solidFill>
              <a:latin typeface="DM Sans"/>
            </a:endParaRP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2297903" y="1103164"/>
            <a:ext cx="4083886" cy="8080671"/>
            <a:chOff x="0" y="0"/>
            <a:chExt cx="2620010" cy="5184140"/>
          </a:xfrm>
        </p:grpSpPr>
        <p:sp>
          <p:nvSpPr>
            <p:cNvPr id="5" name="Freeform 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292929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51298" r="-173756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DF6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DF6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92929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92929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92929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92929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FEAD2"/>
            </a:solid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152900"/>
            <a:ext cx="6714386" cy="198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 dirty="0">
                <a:solidFill>
                  <a:srgbClr val="292929"/>
                </a:solidFill>
                <a:latin typeface="DM Sans Bold"/>
              </a:rPr>
              <a:t>System Architecture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144000" y="1907458"/>
            <a:ext cx="8435458" cy="6472084"/>
            <a:chOff x="0" y="0"/>
            <a:chExt cx="11247278" cy="8629446"/>
          </a:xfrm>
        </p:grpSpPr>
        <p:sp>
          <p:nvSpPr>
            <p:cNvPr id="4" name="TextBox 4"/>
            <p:cNvSpPr txBox="1"/>
            <p:nvPr/>
          </p:nvSpPr>
          <p:spPr>
            <a:xfrm>
              <a:off x="0" y="-66675"/>
              <a:ext cx="11247278" cy="30539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42"/>
                </a:lnSpc>
              </a:pPr>
              <a:r>
                <a:rPr lang="en-US" sz="3316">
                  <a:solidFill>
                    <a:srgbClr val="292929"/>
                  </a:solidFill>
                  <a:latin typeface="DM Sans"/>
                </a:rPr>
                <a:t>User Interface crafted with Streamlit, ensuring a friendly and accessible user experience.</a:t>
              </a:r>
            </a:p>
            <a:p>
              <a:pPr>
                <a:lnSpc>
                  <a:spcPts val="4642"/>
                </a:lnSpc>
              </a:pPr>
              <a:endParaRPr lang="en-US" sz="3316">
                <a:solidFill>
                  <a:srgbClr val="292929"/>
                </a:solidFill>
                <a:latin typeface="DM Sans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3927273"/>
              <a:ext cx="11247278" cy="0"/>
            </a:xfrm>
            <a:prstGeom prst="line">
              <a:avLst/>
            </a:prstGeom>
            <a:ln w="15592" cap="rnd">
              <a:solidFill>
                <a:srgbClr val="29292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4800578"/>
              <a:ext cx="11247278" cy="38288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42"/>
                </a:lnSpc>
              </a:pPr>
              <a:r>
                <a:rPr lang="en-US" sz="3316">
                  <a:solidFill>
                    <a:srgbClr val="292929"/>
                  </a:solidFill>
                  <a:latin typeface="DM Sans"/>
                </a:rPr>
                <a:t>The NLP engine, powered by SBERT, processes user inputs to understand context and intent, fetching the most relevant answers from the knowledge base.</a:t>
              </a:r>
            </a:p>
            <a:p>
              <a:pPr>
                <a:lnSpc>
                  <a:spcPts val="4642"/>
                </a:lnSpc>
              </a:pPr>
              <a:endParaRPr lang="en-US" sz="3316">
                <a:solidFill>
                  <a:srgbClr val="292929"/>
                </a:solidFill>
                <a:latin typeface="DM Sans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6870531" y="2056966"/>
            <a:ext cx="1745109" cy="1237441"/>
          </a:xfrm>
          <a:custGeom>
            <a:avLst/>
            <a:gdLst/>
            <a:ahLst/>
            <a:cxnLst/>
            <a:rect l="l" t="t" r="r" b="b"/>
            <a:pathLst>
              <a:path w="1745109" h="1237441">
                <a:moveTo>
                  <a:pt x="0" y="0"/>
                </a:moveTo>
                <a:lnTo>
                  <a:pt x="1745110" y="0"/>
                </a:lnTo>
                <a:lnTo>
                  <a:pt x="1745110" y="1237442"/>
                </a:lnTo>
                <a:lnTo>
                  <a:pt x="0" y="12374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091293" y="5840350"/>
            <a:ext cx="1303585" cy="1277513"/>
          </a:xfrm>
          <a:custGeom>
            <a:avLst/>
            <a:gdLst/>
            <a:ahLst/>
            <a:cxnLst/>
            <a:rect l="l" t="t" r="r" b="b"/>
            <a:pathLst>
              <a:path w="1303585" h="1277513">
                <a:moveTo>
                  <a:pt x="0" y="0"/>
                </a:moveTo>
                <a:lnTo>
                  <a:pt x="1303586" y="0"/>
                </a:lnTo>
                <a:lnTo>
                  <a:pt x="1303586" y="1277513"/>
                </a:lnTo>
                <a:lnTo>
                  <a:pt x="0" y="12775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D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7DE7AB-097E-3E0B-AB39-F70748ACC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B9D39E6-0AE7-1EA2-1674-C18A48110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44" y="2324100"/>
            <a:ext cx="11258616" cy="6972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061A68-B351-5852-47D0-DA0903FA27B9}"/>
              </a:ext>
            </a:extLst>
          </p:cNvPr>
          <p:cNvSpPr txBox="1"/>
          <p:nvPr/>
        </p:nvSpPr>
        <p:spPr>
          <a:xfrm>
            <a:off x="12039600" y="2324100"/>
            <a:ext cx="563880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 dirty="0"/>
              <a:t>Input: </a:t>
            </a:r>
            <a:r>
              <a:rPr lang="en-IN" sz="2800" dirty="0"/>
              <a:t>Anchor, Positive, and Negative sentences.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 dirty="0"/>
              <a:t>BERT:</a:t>
            </a:r>
            <a:r>
              <a:rPr lang="en-IN" sz="2800" dirty="0"/>
              <a:t> Processes sentences, outputs token embeddings.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 dirty="0"/>
              <a:t>Pooling:</a:t>
            </a:r>
            <a:r>
              <a:rPr lang="en-IN" sz="2800" dirty="0"/>
              <a:t> Aggregates token embeddings into fixed-size sentence embeddings.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 dirty="0"/>
              <a:t>Triplet Loss: </a:t>
            </a:r>
            <a:r>
              <a:rPr lang="en-IN" sz="2800" dirty="0"/>
              <a:t>Guides training to minimize distance between Anchor-Positive pairs and maximize distance between Anchor-Negative pairs.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 dirty="0"/>
              <a:t>Outcome: </a:t>
            </a:r>
            <a:r>
              <a:rPr lang="en-IN" sz="2800" dirty="0"/>
              <a:t>Loss value, minimized during training to improve sentence embeddings.</a:t>
            </a: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C8AF6CA4-35C6-BF29-1428-9B1DCD05EAED}"/>
              </a:ext>
            </a:extLst>
          </p:cNvPr>
          <p:cNvSpPr txBox="1"/>
          <p:nvPr/>
        </p:nvSpPr>
        <p:spPr>
          <a:xfrm>
            <a:off x="533400" y="690333"/>
            <a:ext cx="9982200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 dirty="0">
                <a:solidFill>
                  <a:srgbClr val="292929"/>
                </a:solidFill>
                <a:latin typeface="DM Sans Bold"/>
              </a:rPr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3931463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53143" y="3781425"/>
            <a:ext cx="5855257" cy="228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dirty="0">
                <a:solidFill>
                  <a:srgbClr val="FFFDF6"/>
                </a:solidFill>
                <a:latin typeface="DM Sans Bold"/>
              </a:rPr>
              <a:t>Chatbot Training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030747" y="1490001"/>
            <a:ext cx="653507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8610600" y="1466130"/>
            <a:ext cx="6535073" cy="2234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800" dirty="0">
                <a:solidFill>
                  <a:srgbClr val="FFFDF6"/>
                </a:solidFill>
                <a:latin typeface="DM Sans"/>
              </a:rPr>
              <a:t>Curated a dataset from the institute's admissions web pages, converting content into structured question-answer pairs for training.</a:t>
            </a:r>
          </a:p>
          <a:p>
            <a:pPr>
              <a:lnSpc>
                <a:spcPts val="3500"/>
              </a:lnSpc>
            </a:pPr>
            <a:endParaRPr lang="en-US" sz="2800" dirty="0">
              <a:solidFill>
                <a:srgbClr val="FFFDF6"/>
              </a:solidFill>
              <a:latin typeface="DM Sans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8610600" y="3626776"/>
            <a:ext cx="6535073" cy="0"/>
          </a:xfrm>
          <a:prstGeom prst="line">
            <a:avLst/>
          </a:prstGeom>
          <a:ln w="9525" cap="rnd">
            <a:solidFill>
              <a:srgbClr val="FFFDF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8606725" y="4056062"/>
            <a:ext cx="6535073" cy="2683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800" dirty="0">
                <a:solidFill>
                  <a:srgbClr val="FFFDF6"/>
                </a:solidFill>
                <a:latin typeface="DM Sans"/>
              </a:rPr>
              <a:t>Chose SBERT for its effectiveness in generating meaningful sentence embeddings, facilitating accurate matching of user queries with stored answers.</a:t>
            </a:r>
          </a:p>
          <a:p>
            <a:pPr>
              <a:lnSpc>
                <a:spcPts val="3500"/>
              </a:lnSpc>
            </a:pPr>
            <a:endParaRPr lang="en-US" sz="2800" dirty="0">
              <a:solidFill>
                <a:srgbClr val="FFFDF6"/>
              </a:solidFill>
              <a:latin typeface="DM Sans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8606725" y="6739489"/>
            <a:ext cx="6535073" cy="0"/>
          </a:xfrm>
          <a:prstGeom prst="line">
            <a:avLst/>
          </a:prstGeom>
          <a:ln w="9525" cap="rnd">
            <a:solidFill>
              <a:srgbClr val="FFFDF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 dirty="0"/>
          </a:p>
        </p:txBody>
      </p:sp>
      <p:sp>
        <p:nvSpPr>
          <p:cNvPr id="8" name="TextBox 8"/>
          <p:cNvSpPr txBox="1"/>
          <p:nvPr/>
        </p:nvSpPr>
        <p:spPr>
          <a:xfrm>
            <a:off x="8606724" y="7204291"/>
            <a:ext cx="6535073" cy="2234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800" dirty="0">
                <a:solidFill>
                  <a:srgbClr val="FFFDF6"/>
                </a:solidFill>
                <a:latin typeface="DM Sans"/>
              </a:rPr>
              <a:t>Measured performance through metrics like accuracy in response relevance and user satisfaction, ensuring the chatbot meets expected standards.</a:t>
            </a: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FC3804D-2815-EA00-2C70-B3794AED90D1}"/>
              </a:ext>
            </a:extLst>
          </p:cNvPr>
          <p:cNvSpPr/>
          <p:nvPr/>
        </p:nvSpPr>
        <p:spPr>
          <a:xfrm>
            <a:off x="-1600200" y="6438900"/>
            <a:ext cx="4520044" cy="4277092"/>
          </a:xfrm>
          <a:custGeom>
            <a:avLst/>
            <a:gdLst/>
            <a:ahLst/>
            <a:cxnLst/>
            <a:rect l="l" t="t" r="r" b="b"/>
            <a:pathLst>
              <a:path w="4520044" h="4277092">
                <a:moveTo>
                  <a:pt x="0" y="0"/>
                </a:moveTo>
                <a:lnTo>
                  <a:pt x="4520044" y="0"/>
                </a:lnTo>
                <a:lnTo>
                  <a:pt x="4520044" y="4277092"/>
                </a:lnTo>
                <a:lnTo>
                  <a:pt x="0" y="42770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2">
            <a:extLst>
              <a:ext uri="{FF2B5EF4-FFF2-40B4-BE49-F238E27FC236}">
                <a16:creationId xmlns:a16="http://schemas.microsoft.com/office/drawing/2014/main" id="{742A893B-6C68-B67F-26A4-D7A858A4F3BF}"/>
              </a:ext>
            </a:extLst>
          </p:cNvPr>
          <p:cNvSpPr/>
          <p:nvPr/>
        </p:nvSpPr>
        <p:spPr>
          <a:xfrm rot="-1857633">
            <a:off x="16333349" y="2423014"/>
            <a:ext cx="2516188" cy="3170001"/>
          </a:xfrm>
          <a:custGeom>
            <a:avLst/>
            <a:gdLst/>
            <a:ahLst/>
            <a:cxnLst/>
            <a:rect l="l" t="t" r="r" b="b"/>
            <a:pathLst>
              <a:path w="2516188" h="3170001">
                <a:moveTo>
                  <a:pt x="0" y="0"/>
                </a:moveTo>
                <a:lnTo>
                  <a:pt x="2516188" y="0"/>
                </a:lnTo>
                <a:lnTo>
                  <a:pt x="2516188" y="3170001"/>
                </a:lnTo>
                <a:lnTo>
                  <a:pt x="0" y="3170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2268F308-7E80-6A66-A598-AD740368BC6C}"/>
              </a:ext>
            </a:extLst>
          </p:cNvPr>
          <p:cNvSpPr/>
          <p:nvPr/>
        </p:nvSpPr>
        <p:spPr>
          <a:xfrm>
            <a:off x="304800" y="601157"/>
            <a:ext cx="2089020" cy="2178900"/>
          </a:xfrm>
          <a:custGeom>
            <a:avLst/>
            <a:gdLst/>
            <a:ahLst/>
            <a:cxnLst/>
            <a:rect l="l" t="t" r="r" b="b"/>
            <a:pathLst>
              <a:path w="2089020" h="2178900">
                <a:moveTo>
                  <a:pt x="0" y="0"/>
                </a:moveTo>
                <a:lnTo>
                  <a:pt x="2089020" y="0"/>
                </a:lnTo>
                <a:lnTo>
                  <a:pt x="2089020" y="2178900"/>
                </a:lnTo>
                <a:lnTo>
                  <a:pt x="0" y="21789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F5C6A01-69C5-B4DD-1CCF-99C34BDBF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43100"/>
            <a:ext cx="10302276" cy="7807455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CF8632C-C77E-D096-188D-6E7D2FD7E4AB}"/>
              </a:ext>
            </a:extLst>
          </p:cNvPr>
          <p:cNvSpPr txBox="1"/>
          <p:nvPr/>
        </p:nvSpPr>
        <p:spPr>
          <a:xfrm>
            <a:off x="914400" y="536445"/>
            <a:ext cx="7596766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dirty="0">
                <a:solidFill>
                  <a:srgbClr val="FFFDF6"/>
                </a:solidFill>
                <a:latin typeface="DM Sans Bold"/>
              </a:rPr>
              <a:t>Demonstration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177062-57F7-ED2D-9F45-602220BBD95C}"/>
              </a:ext>
            </a:extLst>
          </p:cNvPr>
          <p:cNvSpPr txBox="1"/>
          <p:nvPr/>
        </p:nvSpPr>
        <p:spPr>
          <a:xfrm>
            <a:off x="11049000" y="1943100"/>
            <a:ext cx="678180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2800" b="1" i="0" dirty="0">
                <a:solidFill>
                  <a:srgbClr val="F9F9F9"/>
                </a:solidFill>
                <a:effectLst/>
                <a:latin typeface="DM Sans" pitchFamily="2" charset="0"/>
              </a:rPr>
              <a:t>Functionality</a:t>
            </a:r>
            <a:r>
              <a:rPr lang="en-IN" sz="2800" b="0" i="0" dirty="0">
                <a:solidFill>
                  <a:srgbClr val="F9F9F9"/>
                </a:solidFill>
                <a:effectLst/>
                <a:latin typeface="DM Sans" pitchFamily="2" charset="0"/>
              </a:rPr>
              <a:t>: Automated responses to admissions queries, enhancing user experience.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2800" b="1" i="0" dirty="0">
                <a:solidFill>
                  <a:srgbClr val="F9F9F9"/>
                </a:solidFill>
                <a:effectLst/>
                <a:latin typeface="DM Sans" pitchFamily="2" charset="0"/>
              </a:rPr>
              <a:t>Dataset Upload</a:t>
            </a:r>
            <a:r>
              <a:rPr lang="en-IN" sz="2800" b="0" i="0" dirty="0">
                <a:solidFill>
                  <a:srgbClr val="F9F9F9"/>
                </a:solidFill>
                <a:effectLst/>
                <a:latin typeface="DM Sans" pitchFamily="2" charset="0"/>
              </a:rPr>
              <a:t>: Enables administrators to update the chatbot's knowledge base.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2800" b="1" i="0" dirty="0">
                <a:solidFill>
                  <a:srgbClr val="F9F9F9"/>
                </a:solidFill>
                <a:effectLst/>
                <a:latin typeface="DM Sans" pitchFamily="2" charset="0"/>
              </a:rPr>
              <a:t>User Experience Design</a:t>
            </a:r>
            <a:r>
              <a:rPr lang="en-IN" sz="2800" b="0" i="0" dirty="0">
                <a:solidFill>
                  <a:srgbClr val="F9F9F9"/>
                </a:solidFill>
                <a:effectLst/>
                <a:latin typeface="DM Sans" pitchFamily="2" charset="0"/>
              </a:rPr>
              <a:t>: Clean layout, aligned with institute's branding.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2800" b="1" i="0" dirty="0">
                <a:solidFill>
                  <a:srgbClr val="F9F9F9"/>
                </a:solidFill>
                <a:effectLst/>
                <a:latin typeface="DM Sans" pitchFamily="2" charset="0"/>
              </a:rPr>
              <a:t>Technological Implementation</a:t>
            </a:r>
            <a:r>
              <a:rPr lang="en-IN" sz="2800" b="0" i="0" dirty="0">
                <a:solidFill>
                  <a:srgbClr val="F9F9F9"/>
                </a:solidFill>
                <a:effectLst/>
                <a:latin typeface="DM Sans" pitchFamily="2" charset="0"/>
              </a:rPr>
              <a:t>: Utilizes SBERT for semantic understanding and Python for backend.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2800" b="1" i="0" dirty="0">
                <a:solidFill>
                  <a:srgbClr val="F9F9F9"/>
                </a:solidFill>
                <a:effectLst/>
                <a:latin typeface="DM Sans" pitchFamily="2" charset="0"/>
              </a:rPr>
              <a:t>Summary</a:t>
            </a:r>
            <a:r>
              <a:rPr lang="en-IN" sz="2800" b="0" i="0" dirty="0">
                <a:solidFill>
                  <a:srgbClr val="F9F9F9"/>
                </a:solidFill>
                <a:effectLst/>
                <a:latin typeface="DM Sans" pitchFamily="2" charset="0"/>
              </a:rPr>
              <a:t>: Functional interface demonstrating instant, accurate responses to admission queries, aligning with project objectives.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>
              <a:latin typeface="DM Sans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484</Words>
  <Application>Microsoft Office PowerPoint</Application>
  <PresentationFormat>Custom</PresentationFormat>
  <Paragraphs>60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DM Sans</vt:lpstr>
      <vt:lpstr>Arial</vt:lpstr>
      <vt:lpstr>DM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3D Elements Financial Technology (Fintech) Technology Presentation</dc:title>
  <cp:lastModifiedBy>Datha Sai Kalvakolanu</cp:lastModifiedBy>
  <cp:revision>9</cp:revision>
  <dcterms:created xsi:type="dcterms:W3CDTF">2006-08-16T00:00:00Z</dcterms:created>
  <dcterms:modified xsi:type="dcterms:W3CDTF">2024-10-24T15:27:17Z</dcterms:modified>
  <dc:identifier>DAF8sc-af0U</dc:identifier>
</cp:coreProperties>
</file>